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59" r:id="rId6"/>
    <p:sldId id="260" r:id="rId7"/>
    <p:sldId id="262" r:id="rId8"/>
    <p:sldId id="263" r:id="rId9"/>
    <p:sldId id="264" r:id="rId10"/>
    <p:sldId id="265" r:id="rId11"/>
    <p:sldId id="266" r:id="rId12"/>
    <p:sldId id="267" r:id="rId13"/>
    <p:sldId id="275" r:id="rId14"/>
    <p:sldId id="268" r:id="rId15"/>
    <p:sldId id="269" r:id="rId16"/>
    <p:sldId id="270" r:id="rId17"/>
    <p:sldId id="271" r:id="rId18"/>
    <p:sldId id="272" r:id="rId19"/>
    <p:sldId id="273" r:id="rId20"/>
    <p:sldId id="274" r:id="rId21"/>
    <p:sldId id="276" r:id="rId22"/>
    <p:sldId id="277" r:id="rId23"/>
    <p:sldId id="281" r:id="rId24"/>
    <p:sldId id="282" r:id="rId25"/>
    <p:sldId id="279" r:id="rId26"/>
    <p:sldId id="278" r:id="rId27"/>
    <p:sldId id="283" r:id="rId28"/>
    <p:sldId id="284" r:id="rId29"/>
    <p:sldId id="280" r:id="rId30"/>
    <p:sldId id="285" r:id="rId31"/>
    <p:sldId id="286" r:id="rId32"/>
    <p:sldId id="287" r:id="rId33"/>
    <p:sldId id="288" r:id="rId34"/>
    <p:sldId id="289" r:id="rId35"/>
    <p:sldId id="290" r:id="rId36"/>
    <p:sldId id="292" r:id="rId37"/>
    <p:sldId id="291" r:id="rId38"/>
    <p:sldId id="293" r:id="rId39"/>
    <p:sldId id="294" r:id="rId40"/>
    <p:sldId id="295" r:id="rId41"/>
    <p:sldId id="296" r:id="rId42"/>
    <p:sldId id="297" r:id="rId43"/>
    <p:sldId id="298" r:id="rId44"/>
    <p:sldId id="299" r:id="rId45"/>
    <p:sldId id="301" r:id="rId46"/>
    <p:sldId id="302" r:id="rId47"/>
    <p:sldId id="300" r:id="rId48"/>
    <p:sldId id="303"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027C"/>
    <a:srgbClr val="1208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22"/>
    <p:restoredTop sz="94644"/>
  </p:normalViewPr>
  <p:slideViewPr>
    <p:cSldViewPr>
      <p:cViewPr>
        <p:scale>
          <a:sx n="50" d="100"/>
          <a:sy n="50" d="100"/>
        </p:scale>
        <p:origin x="3200" y="13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9365B2-E726-4061-801A-A33D8C4E3B24}" type="datetimeFigureOut">
              <a:rPr lang="en-US" smtClean="0"/>
              <a:pPr/>
              <a:t>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279CB-9DE2-4F60-98E4-0FF46ADD8FC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9365B2-E726-4061-801A-A33D8C4E3B24}" type="datetimeFigureOut">
              <a:rPr lang="en-US" smtClean="0"/>
              <a:pPr/>
              <a:t>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279CB-9DE2-4F60-98E4-0FF46ADD8FC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9365B2-E726-4061-801A-A33D8C4E3B24}" type="datetimeFigureOut">
              <a:rPr lang="en-US" smtClean="0"/>
              <a:pPr/>
              <a:t>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279CB-9DE2-4F60-98E4-0FF46ADD8FC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9365B2-E726-4061-801A-A33D8C4E3B24}" type="datetimeFigureOut">
              <a:rPr lang="en-US" smtClean="0"/>
              <a:pPr/>
              <a:t>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279CB-9DE2-4F60-98E4-0FF46ADD8FC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9365B2-E726-4061-801A-A33D8C4E3B24}" type="datetimeFigureOut">
              <a:rPr lang="en-US" smtClean="0"/>
              <a:pPr/>
              <a:t>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279CB-9DE2-4F60-98E4-0FF46ADD8FC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9365B2-E726-4061-801A-A33D8C4E3B24}" type="datetimeFigureOut">
              <a:rPr lang="en-US" smtClean="0"/>
              <a:pPr/>
              <a:t>2/15/19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279CB-9DE2-4F60-98E4-0FF46ADD8FC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9365B2-E726-4061-801A-A33D8C4E3B24}" type="datetimeFigureOut">
              <a:rPr lang="en-US" smtClean="0"/>
              <a:pPr/>
              <a:t>2/15/19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1279CB-9DE2-4F60-98E4-0FF46ADD8FC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9365B2-E726-4061-801A-A33D8C4E3B24}" type="datetimeFigureOut">
              <a:rPr lang="en-US" smtClean="0"/>
              <a:pPr/>
              <a:t>2/15/19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1279CB-9DE2-4F60-98E4-0FF46ADD8FC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9365B2-E726-4061-801A-A33D8C4E3B24}" type="datetimeFigureOut">
              <a:rPr lang="en-US" smtClean="0"/>
              <a:pPr/>
              <a:t>2/15/19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1279CB-9DE2-4F60-98E4-0FF46ADD8FC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9365B2-E726-4061-801A-A33D8C4E3B24}" type="datetimeFigureOut">
              <a:rPr lang="en-US" smtClean="0"/>
              <a:pPr/>
              <a:t>2/15/19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279CB-9DE2-4F60-98E4-0FF46ADD8FC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9365B2-E726-4061-801A-A33D8C4E3B24}" type="datetimeFigureOut">
              <a:rPr lang="en-US" smtClean="0"/>
              <a:pPr/>
              <a:t>2/15/19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279CB-9DE2-4F60-98E4-0FF46ADD8FC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9365B2-E726-4061-801A-A33D8C4E3B24}" type="datetimeFigureOut">
              <a:rPr lang="en-US" smtClean="0"/>
              <a:pPr/>
              <a:t>2/15/19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1279CB-9DE2-4F60-98E4-0FF46ADD8FC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testablerequirements.com/testablerequirements/ident_hlrs.ht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 Id="rId3" Type="http://schemas.openxmlformats.org/officeDocument/2006/relationships/image" Target="../media/image14.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 Id="rId3" Type="http://schemas.openxmlformats.org/officeDocument/2006/relationships/image" Target="../media/image19.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Object Oriented Analysis and Design</a:t>
            </a:r>
            <a:endParaRPr lang="en-US" dirty="0"/>
          </a:p>
        </p:txBody>
      </p:sp>
      <p:sp>
        <p:nvSpPr>
          <p:cNvPr id="3" name="Subtitle 2"/>
          <p:cNvSpPr>
            <a:spLocks noGrp="1"/>
          </p:cNvSpPr>
          <p:nvPr>
            <p:ph type="subTitle" idx="1"/>
          </p:nvPr>
        </p:nvSpPr>
        <p:spPr/>
        <p:txBody>
          <a:bodyPr/>
          <a:lstStyle/>
          <a:p>
            <a:r>
              <a:rPr lang="en-US" dirty="0" smtClean="0"/>
              <a:t>-For BIT</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UML Diagram</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Unified Modeling Language</a:t>
            </a:r>
          </a:p>
          <a:p>
            <a:r>
              <a:rPr lang="en-US" dirty="0" smtClean="0"/>
              <a:t>Modern Approach to modeling and documenting software</a:t>
            </a:r>
          </a:p>
          <a:p>
            <a:r>
              <a:rPr lang="en-US" dirty="0" smtClean="0"/>
              <a:t>Created as result of the chaos revolving around software development as there were different ways to represent the system</a:t>
            </a:r>
          </a:p>
          <a:p>
            <a:r>
              <a:rPr lang="en-US" dirty="0" smtClean="0"/>
              <a:t>A </a:t>
            </a:r>
            <a:r>
              <a:rPr lang="en-US" dirty="0"/>
              <a:t>UML diagram is a diagram based on the UML (Unified Modeling Language) with the purpose of </a:t>
            </a:r>
            <a:r>
              <a:rPr lang="en-US" b="1" dirty="0"/>
              <a:t>visually representing a system</a:t>
            </a:r>
            <a:r>
              <a:rPr lang="en-US" dirty="0"/>
              <a:t> along with its main actors, roles, actions, artifacts or classes, in order to better understand, alter, maintain, or document information about the system</a:t>
            </a:r>
            <a:r>
              <a:rPr lang="en-US" dirty="0" smtClean="0"/>
              <a:t>.</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s://upload.wikimedia.org/wikipedia/commons/thumb/d/d1/OO_Modeling_languages_history.jpg/800px-OO_Modeling_languages_history.jpg"/>
          <p:cNvPicPr>
            <a:picLocks noGrp="1" noChangeAspect="1" noChangeArrowheads="1"/>
          </p:cNvPicPr>
          <p:nvPr>
            <p:ph idx="1"/>
          </p:nvPr>
        </p:nvPicPr>
        <p:blipFill>
          <a:blip r:embed="rId2"/>
          <a:srcRect/>
          <a:stretch>
            <a:fillRect/>
          </a:stretch>
        </p:blipFill>
        <p:spPr bwMode="auto">
          <a:xfrm>
            <a:off x="380999" y="533400"/>
            <a:ext cx="8171005" cy="57912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UML Design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Offers a ways to visualize a system’s architectural blueprint in a diagram, including elements as:</a:t>
            </a:r>
          </a:p>
          <a:p>
            <a:pPr lvl="1"/>
            <a:r>
              <a:rPr lang="en-US" dirty="0" smtClean="0"/>
              <a:t>any activities (jobs);</a:t>
            </a:r>
          </a:p>
          <a:p>
            <a:pPr lvl="1"/>
            <a:r>
              <a:rPr lang="en-US" dirty="0" smtClean="0"/>
              <a:t>individual components of the system;</a:t>
            </a:r>
          </a:p>
          <a:p>
            <a:pPr lvl="1"/>
            <a:r>
              <a:rPr lang="en-US" dirty="0" smtClean="0"/>
              <a:t>and how they can interact with other software components;</a:t>
            </a:r>
          </a:p>
          <a:p>
            <a:pPr lvl="1"/>
            <a:r>
              <a:rPr lang="en-US" dirty="0" smtClean="0"/>
              <a:t>how the system will run;</a:t>
            </a:r>
          </a:p>
          <a:p>
            <a:pPr lvl="1"/>
            <a:r>
              <a:rPr lang="en-US" dirty="0" smtClean="0"/>
              <a:t>how entities interact with others (components and interfaces);</a:t>
            </a:r>
          </a:p>
          <a:p>
            <a:pPr lvl="1"/>
            <a:r>
              <a:rPr lang="en-US" dirty="0" smtClean="0"/>
              <a:t>external user interface.</a:t>
            </a:r>
          </a:p>
          <a:p>
            <a:pPr lvl="1"/>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UML Notation</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2133600" y="1905000"/>
            <a:ext cx="4520804" cy="3013869"/>
          </a:xfrm>
          <a:prstGeom prst="rect">
            <a:avLst/>
          </a:prstGeom>
          <a:noFill/>
          <a:ln w="9525">
            <a:noFill/>
            <a:miter lim="800000"/>
            <a:headEnd/>
            <a:tailEnd/>
          </a:ln>
          <a:effectLst/>
        </p:spPr>
      </p:pic>
      <p:sp>
        <p:nvSpPr>
          <p:cNvPr id="5" name="TextBox 4"/>
          <p:cNvSpPr txBox="1"/>
          <p:nvPr/>
        </p:nvSpPr>
        <p:spPr>
          <a:xfrm>
            <a:off x="0" y="5486400"/>
            <a:ext cx="6705600" cy="369332"/>
          </a:xfrm>
          <a:prstGeom prst="rect">
            <a:avLst/>
          </a:prstGeom>
          <a:noFill/>
        </p:spPr>
        <p:txBody>
          <a:bodyPr wrap="square" rtlCol="0">
            <a:spAutoFit/>
          </a:bodyPr>
          <a:lstStyle/>
          <a:p>
            <a:r>
              <a:rPr lang="en-US" dirty="0" smtClean="0"/>
              <a:t>Aggregation: is part of    </a:t>
            </a:r>
            <a:r>
              <a:rPr lang="en-US" dirty="0" err="1" smtClean="0"/>
              <a:t>Compostion</a:t>
            </a:r>
            <a:r>
              <a:rPr lang="en-US" dirty="0" smtClean="0"/>
              <a:t>: </a:t>
            </a:r>
            <a:r>
              <a:rPr lang="en-US" smtClean="0"/>
              <a:t>is entirely made of</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UML Example USE CASE</a:t>
            </a:r>
            <a:endParaRPr lang="en-US" dirty="0"/>
          </a:p>
        </p:txBody>
      </p:sp>
      <p:pic>
        <p:nvPicPr>
          <p:cNvPr id="24578" name="Picture 2"/>
          <p:cNvPicPr>
            <a:picLocks noGrp="1" noChangeAspect="1" noChangeArrowheads="1"/>
          </p:cNvPicPr>
          <p:nvPr>
            <p:ph idx="1"/>
          </p:nvPr>
        </p:nvPicPr>
        <p:blipFill>
          <a:blip r:embed="rId2"/>
          <a:srcRect/>
          <a:stretch>
            <a:fillRect/>
          </a:stretch>
        </p:blipFill>
        <p:spPr bwMode="auto">
          <a:xfrm>
            <a:off x="2072773" y="1600200"/>
            <a:ext cx="4998454" cy="4525963"/>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UML: Types</a:t>
            </a:r>
            <a:endParaRPr lang="en-US" dirty="0"/>
          </a:p>
        </p:txBody>
      </p:sp>
      <p:sp>
        <p:nvSpPr>
          <p:cNvPr id="3" name="Content Placeholder 2"/>
          <p:cNvSpPr>
            <a:spLocks noGrp="1"/>
          </p:cNvSpPr>
          <p:nvPr>
            <p:ph idx="1"/>
          </p:nvPr>
        </p:nvSpPr>
        <p:spPr/>
        <p:txBody>
          <a:bodyPr numCol="2">
            <a:normAutofit fontScale="92500" lnSpcReduction="20000"/>
          </a:bodyPr>
          <a:lstStyle/>
          <a:p>
            <a:r>
              <a:rPr lang="en-US" dirty="0" smtClean="0"/>
              <a:t>Behavioral UML</a:t>
            </a:r>
          </a:p>
          <a:p>
            <a:pPr lvl="1"/>
            <a:r>
              <a:rPr lang="en-US" dirty="0" smtClean="0"/>
              <a:t>Activity Diagram</a:t>
            </a:r>
          </a:p>
          <a:p>
            <a:pPr lvl="1"/>
            <a:r>
              <a:rPr lang="en-US" dirty="0" smtClean="0">
                <a:solidFill>
                  <a:srgbClr val="FF0000"/>
                </a:solidFill>
              </a:rPr>
              <a:t>Use Case Diagram</a:t>
            </a:r>
          </a:p>
          <a:p>
            <a:pPr lvl="1"/>
            <a:r>
              <a:rPr lang="en-US" dirty="0" smtClean="0"/>
              <a:t>Interaction Overview Diagram</a:t>
            </a:r>
          </a:p>
          <a:p>
            <a:pPr lvl="1"/>
            <a:r>
              <a:rPr lang="en-US" dirty="0" smtClean="0"/>
              <a:t>Timing Diagram</a:t>
            </a:r>
          </a:p>
          <a:p>
            <a:pPr lvl="1"/>
            <a:r>
              <a:rPr lang="en-US" dirty="0" smtClean="0">
                <a:solidFill>
                  <a:srgbClr val="FF0000"/>
                </a:solidFill>
              </a:rPr>
              <a:t>State Machine Diagram</a:t>
            </a:r>
          </a:p>
          <a:p>
            <a:pPr lvl="1"/>
            <a:r>
              <a:rPr lang="en-US" dirty="0" smtClean="0"/>
              <a:t>Communication Diagram</a:t>
            </a:r>
          </a:p>
          <a:p>
            <a:pPr lvl="1"/>
            <a:r>
              <a:rPr lang="en-US" dirty="0" smtClean="0">
                <a:solidFill>
                  <a:srgbClr val="FF0000"/>
                </a:solidFill>
              </a:rPr>
              <a:t>Sequence Diagram</a:t>
            </a:r>
          </a:p>
          <a:p>
            <a:endParaRPr lang="en-US" dirty="0" smtClean="0"/>
          </a:p>
          <a:p>
            <a:r>
              <a:rPr lang="en-US" dirty="0" smtClean="0"/>
              <a:t>Structural UML Diagram</a:t>
            </a:r>
          </a:p>
          <a:p>
            <a:pPr lvl="1"/>
            <a:r>
              <a:rPr lang="pt-BR" dirty="0" smtClean="0">
                <a:solidFill>
                  <a:srgbClr val="FF0000"/>
                </a:solidFill>
              </a:rPr>
              <a:t>Class Diagram</a:t>
            </a:r>
          </a:p>
          <a:p>
            <a:pPr lvl="1"/>
            <a:r>
              <a:rPr lang="pt-BR" dirty="0" smtClean="0"/>
              <a:t>Object Diagram</a:t>
            </a:r>
          </a:p>
          <a:p>
            <a:pPr lvl="1"/>
            <a:r>
              <a:rPr lang="pt-BR" dirty="0" smtClean="0"/>
              <a:t>Component Diagram</a:t>
            </a:r>
          </a:p>
          <a:p>
            <a:pPr lvl="1"/>
            <a:r>
              <a:rPr lang="pt-BR" dirty="0" smtClean="0"/>
              <a:t>Composite Structure Diagram</a:t>
            </a:r>
          </a:p>
          <a:p>
            <a:pPr lvl="1"/>
            <a:r>
              <a:rPr lang="pt-BR" dirty="0" smtClean="0"/>
              <a:t>Deployment Diagram</a:t>
            </a:r>
          </a:p>
          <a:p>
            <a:pPr lvl="1"/>
            <a:r>
              <a:rPr lang="pt-BR" dirty="0" smtClean="0"/>
              <a:t>Package Diagram</a:t>
            </a:r>
          </a:p>
          <a:p>
            <a:pPr lvl="1"/>
            <a:r>
              <a:rPr lang="pt-BR" dirty="0" smtClean="0"/>
              <a:t>Profile Diagram</a:t>
            </a:r>
            <a:endParaRPr lang="en-US" dirty="0" smtClean="0"/>
          </a:p>
          <a:p>
            <a:pPr lvl="1"/>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Diagram</a:t>
            </a:r>
            <a:endParaRPr lang="en-US" dirty="0"/>
          </a:p>
        </p:txBody>
      </p:sp>
      <p:pic>
        <p:nvPicPr>
          <p:cNvPr id="25602" name="Picture 2"/>
          <p:cNvPicPr>
            <a:picLocks noGrp="1" noChangeAspect="1" noChangeArrowheads="1"/>
          </p:cNvPicPr>
          <p:nvPr>
            <p:ph idx="1"/>
          </p:nvPr>
        </p:nvPicPr>
        <p:blipFill>
          <a:blip r:embed="rId2"/>
          <a:srcRect/>
          <a:stretch>
            <a:fillRect/>
          </a:stretch>
        </p:blipFill>
        <p:spPr bwMode="auto">
          <a:xfrm>
            <a:off x="2438400" y="1491120"/>
            <a:ext cx="4267200" cy="4744122"/>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Diagram</a:t>
            </a:r>
            <a:endParaRPr lang="en-US" dirty="0"/>
          </a:p>
        </p:txBody>
      </p:sp>
      <p:sp>
        <p:nvSpPr>
          <p:cNvPr id="3" name="Content Placeholder 2"/>
          <p:cNvSpPr>
            <a:spLocks noGrp="1"/>
          </p:cNvSpPr>
          <p:nvPr>
            <p:ph idx="1"/>
          </p:nvPr>
        </p:nvSpPr>
        <p:spPr/>
        <p:txBody>
          <a:bodyPr>
            <a:normAutofit fontScale="85000" lnSpcReduction="20000"/>
          </a:bodyPr>
          <a:lstStyle/>
          <a:p>
            <a:r>
              <a:rPr lang="en-US" dirty="0"/>
              <a:t>Use Case diagrams are used to analyze the system’s </a:t>
            </a:r>
            <a:r>
              <a:rPr lang="en-US" dirty="0">
                <a:hlinkClick r:id="rId2"/>
              </a:rPr>
              <a:t>high-level requirements</a:t>
            </a:r>
            <a:r>
              <a:rPr lang="en-US" dirty="0" smtClean="0"/>
              <a:t>.</a:t>
            </a:r>
          </a:p>
          <a:p>
            <a:r>
              <a:rPr lang="en-US" dirty="0" smtClean="0"/>
              <a:t> </a:t>
            </a:r>
            <a:r>
              <a:rPr lang="en-US" dirty="0"/>
              <a:t>These requirements are expressed through different use cases. </a:t>
            </a:r>
            <a:endParaRPr lang="en-US" dirty="0" smtClean="0"/>
          </a:p>
          <a:p>
            <a:r>
              <a:rPr lang="en-US" dirty="0" smtClean="0"/>
              <a:t>We </a:t>
            </a:r>
            <a:r>
              <a:rPr lang="en-US" dirty="0"/>
              <a:t>notice three main components of this UML diagram</a:t>
            </a:r>
            <a:r>
              <a:rPr lang="en-US" dirty="0" smtClean="0"/>
              <a:t>:</a:t>
            </a:r>
          </a:p>
          <a:p>
            <a:pPr lvl="1"/>
            <a:r>
              <a:rPr lang="en-US" b="1" dirty="0" smtClean="0"/>
              <a:t>Functional requirements</a:t>
            </a:r>
            <a:r>
              <a:rPr lang="en-US" dirty="0" smtClean="0"/>
              <a:t> – represented as use cases; a verb describing an action</a:t>
            </a:r>
          </a:p>
          <a:p>
            <a:pPr lvl="1"/>
            <a:r>
              <a:rPr lang="en-US" b="1" dirty="0" smtClean="0"/>
              <a:t>Actors</a:t>
            </a:r>
            <a:r>
              <a:rPr lang="en-US" dirty="0" smtClean="0"/>
              <a:t> – they interact with the system; an actor can be a human being, an organization or an internal or external application</a:t>
            </a:r>
          </a:p>
          <a:p>
            <a:pPr lvl="1"/>
            <a:r>
              <a:rPr lang="en-US" b="1" dirty="0" smtClean="0"/>
              <a:t>Relationships</a:t>
            </a:r>
            <a:r>
              <a:rPr lang="en-US" dirty="0" smtClean="0"/>
              <a:t> between actors and use cases – represented using straight arrows</a:t>
            </a:r>
          </a:p>
          <a:p>
            <a:pPr lvl="1"/>
            <a:endParaRPr lang="en-US" dirty="0" smtClean="0"/>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Example</a:t>
            </a:r>
            <a:endParaRPr lang="en-US" dirty="0"/>
          </a:p>
        </p:txBody>
      </p:sp>
      <p:pic>
        <p:nvPicPr>
          <p:cNvPr id="7" name="Content Placeholder 6" descr="use.png"/>
          <p:cNvPicPr>
            <a:picLocks noGrp="1" noChangeAspect="1"/>
          </p:cNvPicPr>
          <p:nvPr>
            <p:ph idx="1"/>
          </p:nvPr>
        </p:nvPicPr>
        <p:blipFill>
          <a:blip r:embed="rId2"/>
          <a:stretch>
            <a:fillRect/>
          </a:stretch>
        </p:blipFill>
        <p:spPr>
          <a:xfrm>
            <a:off x="2034382" y="1424782"/>
            <a:ext cx="4976018" cy="4976018"/>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ATM System</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2224087" y="1753394"/>
            <a:ext cx="4695825" cy="4219575"/>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Procedure of identifying software </a:t>
            </a:r>
            <a:r>
              <a:rPr lang="en-US" dirty="0"/>
              <a:t>engineering requirements and developing software specifications in terms of a software system’s object model, which comprises of interacting objects</a:t>
            </a:r>
            <a:r>
              <a:rPr lang="en-US" dirty="0" smtClean="0"/>
              <a:t>.</a:t>
            </a:r>
          </a:p>
          <a:p>
            <a:r>
              <a:rPr lang="en-US" dirty="0"/>
              <a:t> </a:t>
            </a:r>
            <a:r>
              <a:rPr lang="en-US" dirty="0" smtClean="0"/>
              <a:t>Requirements </a:t>
            </a:r>
            <a:r>
              <a:rPr lang="en-US" dirty="0"/>
              <a:t>are organized around objects, which integrate both data and functions</a:t>
            </a:r>
            <a:r>
              <a:rPr lang="en-US" dirty="0" smtClean="0"/>
              <a:t>.</a:t>
            </a:r>
          </a:p>
          <a:p>
            <a:r>
              <a:rPr lang="en-US" dirty="0"/>
              <a:t> </a:t>
            </a:r>
            <a:r>
              <a:rPr lang="en-US" dirty="0" err="1"/>
              <a:t>M</a:t>
            </a:r>
            <a:r>
              <a:rPr lang="en-US" dirty="0" err="1" smtClean="0"/>
              <a:t>odelled</a:t>
            </a:r>
            <a:r>
              <a:rPr lang="en-US" dirty="0" smtClean="0"/>
              <a:t> </a:t>
            </a:r>
            <a:r>
              <a:rPr lang="en-US" dirty="0"/>
              <a:t>after real-world objects that the system interacts </a:t>
            </a:r>
            <a:r>
              <a:rPr lang="en-US" dirty="0" smtClean="0"/>
              <a:t>with</a:t>
            </a:r>
          </a:p>
          <a:p>
            <a:r>
              <a:rPr lang="en-US" dirty="0"/>
              <a:t>In traditional analysis methodologies, the two aspects - functions and data - are considered </a:t>
            </a:r>
            <a:r>
              <a:rPr lang="en-US" dirty="0" smtClean="0"/>
              <a:t>separately</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Diagram</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is a type of static structure diagram that describes the structure of a system by showing the system's classes, their attributes, operations (or methods), and the relationships among objects.</a:t>
            </a:r>
          </a:p>
          <a:p>
            <a:r>
              <a:rPr lang="en-US" dirty="0" smtClean="0"/>
              <a:t>The class diagram is the main building block of object-oriented modeling. </a:t>
            </a:r>
          </a:p>
          <a:p>
            <a:r>
              <a:rPr lang="en-US" dirty="0" smtClean="0"/>
              <a:t>It is used for general conceptual modeling of the structure of the application, and for detailed modeling translating the models into programming code. </a:t>
            </a:r>
          </a:p>
          <a:p>
            <a:r>
              <a:rPr lang="en-US" dirty="0" smtClean="0"/>
              <a:t>Class diagrams can also be used for data modeling.</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a:t>
            </a:r>
            <a:endParaRPr lang="en-US" dirty="0"/>
          </a:p>
        </p:txBody>
      </p:sp>
      <p:sp>
        <p:nvSpPr>
          <p:cNvPr id="3" name="Content Placeholder 2"/>
          <p:cNvSpPr>
            <a:spLocks noGrp="1"/>
          </p:cNvSpPr>
          <p:nvPr>
            <p:ph idx="1"/>
          </p:nvPr>
        </p:nvSpPr>
        <p:spPr/>
        <p:txBody>
          <a:bodyPr>
            <a:normAutofit lnSpcReduction="10000"/>
          </a:bodyPr>
          <a:lstStyle/>
          <a:p>
            <a:r>
              <a:rPr lang="en-US" dirty="0" smtClean="0"/>
              <a:t>Classes are represented with boxes that </a:t>
            </a:r>
            <a:r>
              <a:rPr lang="en-US" dirty="0" err="1" smtClean="0"/>
              <a:t>contai</a:t>
            </a:r>
            <a:endParaRPr lang="en-US" dirty="0" smtClean="0"/>
          </a:p>
          <a:p>
            <a:pPr lvl="1"/>
            <a:r>
              <a:rPr lang="en-US" dirty="0" smtClean="0"/>
              <a:t>The top compartment contains the name of the class. It is printed in bold and centered, and the first letter is capitalized.</a:t>
            </a:r>
          </a:p>
          <a:p>
            <a:pPr lvl="1"/>
            <a:r>
              <a:rPr lang="en-US" dirty="0" smtClean="0"/>
              <a:t>The middle compartment contains the attributes of the class. They are left-aligned and the first letter is lowercase.</a:t>
            </a:r>
          </a:p>
          <a:p>
            <a:pPr lvl="1"/>
            <a:r>
              <a:rPr lang="en-US" dirty="0" smtClean="0"/>
              <a:t>The bottom compartment contains the operations the class can execute. They are also left-aligned and the first letter is lowercase</a:t>
            </a:r>
          </a:p>
          <a:p>
            <a:pPr lvl="1"/>
            <a:endParaRPr lang="en-US" dirty="0" smtClean="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1676400" y="2057400"/>
            <a:ext cx="5715000" cy="3634982"/>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Interaction: Inheritance</a:t>
            </a:r>
            <a:endParaRPr lang="en-US" dirty="0"/>
          </a:p>
        </p:txBody>
      </p:sp>
      <p:pic>
        <p:nvPicPr>
          <p:cNvPr id="5122" name="Picture 2"/>
          <p:cNvPicPr>
            <a:picLocks noGrp="1" noChangeAspect="1" noChangeArrowheads="1"/>
          </p:cNvPicPr>
          <p:nvPr>
            <p:ph idx="1"/>
          </p:nvPr>
        </p:nvPicPr>
        <p:blipFill>
          <a:blip r:embed="rId2"/>
          <a:srcRect/>
          <a:stretch>
            <a:fillRect/>
          </a:stretch>
        </p:blipFill>
        <p:spPr bwMode="auto">
          <a:xfrm>
            <a:off x="3157537" y="1972469"/>
            <a:ext cx="2828925" cy="3781425"/>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Interaction: Bidirectional association </a:t>
            </a:r>
            <a:endParaRPr lang="en-US" dirty="0"/>
          </a:p>
        </p:txBody>
      </p:sp>
      <p:sp>
        <p:nvSpPr>
          <p:cNvPr id="3" name="Content Placeholder 2"/>
          <p:cNvSpPr>
            <a:spLocks noGrp="1"/>
          </p:cNvSpPr>
          <p:nvPr>
            <p:ph idx="1"/>
          </p:nvPr>
        </p:nvSpPr>
        <p:spPr/>
        <p:txBody>
          <a:bodyPr/>
          <a:lstStyle/>
          <a:p>
            <a:r>
              <a:rPr lang="en-US" dirty="0" smtClean="0"/>
              <a:t>The default relationship between two classes. Both classes are aware of each other and their relationship with the other. This association is represented by a straight line between two classes.</a:t>
            </a:r>
          </a:p>
          <a:p>
            <a:endParaRPr lang="en-US" dirty="0"/>
          </a:p>
        </p:txBody>
      </p:sp>
      <p:pic>
        <p:nvPicPr>
          <p:cNvPr id="6147" name="Picture 3"/>
          <p:cNvPicPr>
            <a:picLocks noChangeAspect="1" noChangeArrowheads="1"/>
          </p:cNvPicPr>
          <p:nvPr/>
        </p:nvPicPr>
        <p:blipFill>
          <a:blip r:embed="rId2"/>
          <a:srcRect/>
          <a:stretch>
            <a:fillRect/>
          </a:stretch>
        </p:blipFill>
        <p:spPr bwMode="auto">
          <a:xfrm>
            <a:off x="762000" y="4572000"/>
            <a:ext cx="7661189" cy="22860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Member Access Modifier</a:t>
            </a:r>
            <a:endParaRPr lang="en-US" dirty="0"/>
          </a:p>
        </p:txBody>
      </p:sp>
      <p:sp>
        <p:nvSpPr>
          <p:cNvPr id="3" name="Content Placeholder 2"/>
          <p:cNvSpPr>
            <a:spLocks noGrp="1"/>
          </p:cNvSpPr>
          <p:nvPr>
            <p:ph idx="1"/>
          </p:nvPr>
        </p:nvSpPr>
        <p:spPr/>
        <p:txBody>
          <a:bodyPr/>
          <a:lstStyle/>
          <a:p>
            <a:r>
              <a:rPr lang="en-US" dirty="0" smtClean="0"/>
              <a:t>Public (+)</a:t>
            </a:r>
          </a:p>
          <a:p>
            <a:r>
              <a:rPr lang="en-US" dirty="0" smtClean="0"/>
              <a:t>Private (-)</a:t>
            </a:r>
          </a:p>
          <a:p>
            <a:r>
              <a:rPr lang="en-US" dirty="0" smtClean="0"/>
              <a:t>Protected (#)</a:t>
            </a:r>
          </a:p>
          <a:p>
            <a:r>
              <a:rPr lang="en-US" dirty="0" smtClean="0"/>
              <a:t>Package (~)</a:t>
            </a:r>
          </a:p>
          <a:p>
            <a:r>
              <a:rPr lang="en-US" dirty="0" smtClean="0"/>
              <a:t>Derived (/)</a:t>
            </a:r>
          </a:p>
          <a:p>
            <a:r>
              <a:rPr lang="en-US" dirty="0" smtClean="0"/>
              <a:t>Static (underlined)</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0" y="1066800"/>
            <a:ext cx="8763000" cy="616236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Modelling: State Diagram</a:t>
            </a:r>
            <a:endParaRPr lang="en-US" dirty="0"/>
          </a:p>
        </p:txBody>
      </p:sp>
      <p:sp>
        <p:nvSpPr>
          <p:cNvPr id="3" name="Content Placeholder 2"/>
          <p:cNvSpPr>
            <a:spLocks noGrp="1"/>
          </p:cNvSpPr>
          <p:nvPr>
            <p:ph idx="1"/>
          </p:nvPr>
        </p:nvSpPr>
        <p:spPr/>
        <p:txBody>
          <a:bodyPr>
            <a:normAutofit fontScale="92500" lnSpcReduction="20000"/>
          </a:bodyPr>
          <a:lstStyle/>
          <a:p>
            <a:r>
              <a:rPr lang="en-US" dirty="0"/>
              <a:t>I</a:t>
            </a:r>
            <a:r>
              <a:rPr lang="en-US" dirty="0" smtClean="0"/>
              <a:t>s </a:t>
            </a:r>
            <a:r>
              <a:rPr lang="en-US" dirty="0"/>
              <a:t>a type of behavioral diagram in the Unified Modeling Language (UML) that shows transitions between various objects. </a:t>
            </a:r>
            <a:endParaRPr lang="en-US" dirty="0" smtClean="0"/>
          </a:p>
          <a:p>
            <a:r>
              <a:rPr lang="en-US" dirty="0"/>
              <a:t>State diagrams mainly depict states and transitions</a:t>
            </a:r>
            <a:r>
              <a:rPr lang="en-US" dirty="0" smtClean="0"/>
              <a:t>.</a:t>
            </a:r>
          </a:p>
          <a:p>
            <a:r>
              <a:rPr lang="en-US" dirty="0" smtClean="0"/>
              <a:t> </a:t>
            </a:r>
            <a:r>
              <a:rPr lang="en-US" dirty="0"/>
              <a:t>States are represented with rectangles with rounded corners that are labeled with the name of the state</a:t>
            </a:r>
            <a:r>
              <a:rPr lang="en-US" dirty="0" smtClean="0"/>
              <a:t>.</a:t>
            </a:r>
          </a:p>
          <a:p>
            <a:r>
              <a:rPr lang="en-US" dirty="0" smtClean="0"/>
              <a:t> </a:t>
            </a:r>
            <a:r>
              <a:rPr lang="en-US" dirty="0"/>
              <a:t>Transitions are marked with arrows that flow from one state to another, showing how the states change.</a:t>
            </a:r>
          </a:p>
        </p:txBody>
      </p:sp>
    </p:spTree>
    <p:extLst>
      <p:ext uri="{BB962C8B-B14F-4D97-AF65-F5344CB8AC3E}">
        <p14:creationId xmlns:p14="http://schemas.microsoft.com/office/powerpoint/2010/main" val="1959205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Example</a:t>
            </a:r>
            <a:endParaRPr lang="en-US" dirty="0"/>
          </a:p>
        </p:txBody>
      </p:sp>
      <p:pic>
        <p:nvPicPr>
          <p:cNvPr id="4" name="Content Placeholder 3"/>
          <p:cNvPicPr>
            <a:picLocks noGrp="1" noChangeAspect="1"/>
          </p:cNvPicPr>
          <p:nvPr>
            <p:ph idx="1"/>
          </p:nvPr>
        </p:nvPicPr>
        <p:blipFill>
          <a:blip r:embed="rId2"/>
          <a:stretch>
            <a:fillRect/>
          </a:stretch>
        </p:blipFill>
        <p:spPr>
          <a:xfrm>
            <a:off x="1397000" y="2078831"/>
            <a:ext cx="6350000" cy="3568700"/>
          </a:xfrm>
          <a:prstGeom prst="rect">
            <a:avLst/>
          </a:prstGeom>
        </p:spPr>
      </p:pic>
    </p:spTree>
    <p:extLst>
      <p:ext uri="{BB962C8B-B14F-4D97-AF65-F5344CB8AC3E}">
        <p14:creationId xmlns:p14="http://schemas.microsoft.com/office/powerpoint/2010/main" val="214383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State diagram </a:t>
            </a:r>
            <a:r>
              <a:rPr lang="en-US" b="1" dirty="0" smtClean="0"/>
              <a:t>applications</a:t>
            </a:r>
            <a:endParaRPr lang="en-US" dirty="0"/>
          </a:p>
        </p:txBody>
      </p:sp>
      <p:sp>
        <p:nvSpPr>
          <p:cNvPr id="3" name="Content Placeholder 2"/>
          <p:cNvSpPr>
            <a:spLocks noGrp="1"/>
          </p:cNvSpPr>
          <p:nvPr>
            <p:ph idx="1"/>
          </p:nvPr>
        </p:nvSpPr>
        <p:spPr/>
        <p:txBody>
          <a:bodyPr>
            <a:normAutofit lnSpcReduction="10000"/>
          </a:bodyPr>
          <a:lstStyle/>
          <a:p>
            <a:r>
              <a:rPr lang="en-US" dirty="0"/>
              <a:t>Depicting event-driven objects in a reactive system.</a:t>
            </a:r>
          </a:p>
          <a:p>
            <a:r>
              <a:rPr lang="en-US" dirty="0"/>
              <a:t>Illustrating use case scenarios in a business context.</a:t>
            </a:r>
          </a:p>
          <a:p>
            <a:r>
              <a:rPr lang="en-US" dirty="0"/>
              <a:t>Describing how an object moves through various states within its lifetime.</a:t>
            </a:r>
          </a:p>
          <a:p>
            <a:r>
              <a:rPr lang="en-US" dirty="0"/>
              <a:t>Showing the overall behavior of a state machine or the behavior of a related set of state machines.</a:t>
            </a:r>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Formal </a:t>
            </a:r>
            <a:r>
              <a:rPr lang="en-US" dirty="0" err="1" smtClean="0"/>
              <a:t>Defination</a:t>
            </a:r>
            <a:endParaRPr lang="en-US" dirty="0"/>
          </a:p>
        </p:txBody>
      </p:sp>
      <p:sp>
        <p:nvSpPr>
          <p:cNvPr id="3" name="Content Placeholder 2"/>
          <p:cNvSpPr>
            <a:spLocks noGrp="1"/>
          </p:cNvSpPr>
          <p:nvPr>
            <p:ph idx="1"/>
          </p:nvPr>
        </p:nvSpPr>
        <p:spPr/>
        <p:txBody>
          <a:bodyPr/>
          <a:lstStyle/>
          <a:p>
            <a:pPr>
              <a:buNone/>
            </a:pPr>
            <a:r>
              <a:rPr lang="en-US" dirty="0"/>
              <a:t>Grady </a:t>
            </a:r>
            <a:r>
              <a:rPr lang="en-US" dirty="0" err="1"/>
              <a:t>Booch</a:t>
            </a:r>
            <a:r>
              <a:rPr lang="en-US" dirty="0"/>
              <a:t> has defined OOA as</a:t>
            </a:r>
            <a:r>
              <a:rPr lang="en-US" dirty="0" smtClean="0"/>
              <a:t>,</a:t>
            </a:r>
          </a:p>
          <a:p>
            <a:pPr>
              <a:buNone/>
            </a:pPr>
            <a:endParaRPr lang="en-US" dirty="0"/>
          </a:p>
          <a:p>
            <a:pPr algn="just">
              <a:buNone/>
            </a:pPr>
            <a:r>
              <a:rPr lang="en-US" dirty="0"/>
              <a:t> </a:t>
            </a:r>
            <a:r>
              <a:rPr lang="en-US" i="1" dirty="0"/>
              <a:t>“</a:t>
            </a:r>
            <a:r>
              <a:rPr lang="en-US" i="1" dirty="0">
                <a:solidFill>
                  <a:srgbClr val="19027C"/>
                </a:solidFill>
              </a:rPr>
              <a:t>Object-oriented analysis is a method of analysis that examines requirements from the perspective of the classes and objects found in the vocabulary of the </a:t>
            </a:r>
            <a:r>
              <a:rPr lang="en-US" i="1" dirty="0" smtClean="0">
                <a:solidFill>
                  <a:srgbClr val="19027C"/>
                </a:solidFill>
              </a:rPr>
              <a:t>problem </a:t>
            </a:r>
            <a:r>
              <a:rPr lang="en-US" i="1" dirty="0">
                <a:solidFill>
                  <a:srgbClr val="19027C"/>
                </a:solidFill>
              </a:rPr>
              <a:t>domain</a:t>
            </a:r>
            <a:r>
              <a:rPr lang="en-US" i="1" dirty="0"/>
              <a:t>”</a:t>
            </a:r>
            <a:r>
              <a:rPr lang="en-US" dirty="0"/>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State diagram symbols and </a:t>
            </a:r>
            <a:r>
              <a:rPr lang="en-US" b="1" dirty="0" smtClean="0"/>
              <a:t>components</a:t>
            </a:r>
            <a:endParaRPr lang="en-US" dirty="0"/>
          </a:p>
        </p:txBody>
      </p:sp>
      <p:sp>
        <p:nvSpPr>
          <p:cNvPr id="3" name="Content Placeholder 2"/>
          <p:cNvSpPr>
            <a:spLocks noGrp="1"/>
          </p:cNvSpPr>
          <p:nvPr>
            <p:ph idx="1"/>
          </p:nvPr>
        </p:nvSpPr>
        <p:spPr/>
        <p:txBody>
          <a:bodyPr/>
          <a:lstStyle/>
          <a:p>
            <a:r>
              <a:rPr lang="en-US" b="1" dirty="0"/>
              <a:t>Composite </a:t>
            </a:r>
            <a:r>
              <a:rPr lang="en-US" b="1" dirty="0" smtClean="0"/>
              <a:t>state	</a:t>
            </a:r>
          </a:p>
          <a:p>
            <a:pPr lvl="1"/>
            <a:r>
              <a:rPr lang="en-US" dirty="0"/>
              <a:t>A state that has </a:t>
            </a:r>
            <a:r>
              <a:rPr lang="en-US" dirty="0" err="1"/>
              <a:t>substates</a:t>
            </a:r>
            <a:r>
              <a:rPr lang="en-US" dirty="0"/>
              <a:t> nested into it. </a:t>
            </a:r>
            <a:endParaRPr lang="en-US" dirty="0" smtClean="0"/>
          </a:p>
          <a:p>
            <a:pPr lvl="1"/>
            <a:endParaRPr lang="en-US" b="1" dirty="0"/>
          </a:p>
          <a:p>
            <a:pPr marL="0" indent="0">
              <a:buNone/>
            </a:pPr>
            <a:endParaRPr lang="en-US" dirty="0"/>
          </a:p>
        </p:txBody>
      </p:sp>
      <p:pic>
        <p:nvPicPr>
          <p:cNvPr id="4" name="Picture 3"/>
          <p:cNvPicPr>
            <a:picLocks noChangeAspect="1"/>
          </p:cNvPicPr>
          <p:nvPr/>
        </p:nvPicPr>
        <p:blipFill>
          <a:blip r:embed="rId2"/>
          <a:stretch>
            <a:fillRect/>
          </a:stretch>
        </p:blipFill>
        <p:spPr>
          <a:xfrm>
            <a:off x="-25400" y="2952485"/>
            <a:ext cx="9144000" cy="3905515"/>
          </a:xfrm>
          <a:prstGeom prst="rect">
            <a:avLst/>
          </a:prstGeom>
        </p:spPr>
      </p:pic>
    </p:spTree>
    <p:extLst>
      <p:ext uri="{BB962C8B-B14F-4D97-AF65-F5344CB8AC3E}">
        <p14:creationId xmlns:p14="http://schemas.microsoft.com/office/powerpoint/2010/main" val="1166751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State diagram symbols and components</a:t>
            </a:r>
            <a:endParaRPr lang="en-US" dirty="0"/>
          </a:p>
        </p:txBody>
      </p:sp>
      <p:sp>
        <p:nvSpPr>
          <p:cNvPr id="3" name="Content Placeholder 2"/>
          <p:cNvSpPr>
            <a:spLocks noGrp="1"/>
          </p:cNvSpPr>
          <p:nvPr>
            <p:ph idx="1"/>
          </p:nvPr>
        </p:nvSpPr>
        <p:spPr/>
        <p:txBody>
          <a:bodyPr>
            <a:normAutofit/>
          </a:bodyPr>
          <a:lstStyle/>
          <a:p>
            <a:r>
              <a:rPr lang="en-US" sz="2800" b="1" dirty="0"/>
              <a:t>Choice </a:t>
            </a:r>
            <a:r>
              <a:rPr lang="en-US" sz="2800" b="1" dirty="0" err="1"/>
              <a:t>pseudostate</a:t>
            </a:r>
            <a:endParaRPr lang="en-US" sz="2800" b="1" dirty="0"/>
          </a:p>
          <a:p>
            <a:pPr lvl="1"/>
            <a:r>
              <a:rPr lang="en-US" sz="2400" dirty="0"/>
              <a:t>A diamond symbol that indicates a dynamic condition with branched potential </a:t>
            </a:r>
            <a:r>
              <a:rPr lang="en-US" sz="2400" dirty="0" smtClean="0"/>
              <a:t>results</a:t>
            </a:r>
            <a:endParaRPr lang="en-US" sz="2400" dirty="0"/>
          </a:p>
          <a:p>
            <a:pPr lvl="1"/>
            <a:endParaRPr lang="en-US" sz="2400" dirty="0" smtClean="0"/>
          </a:p>
          <a:p>
            <a:r>
              <a:rPr lang="en-US" sz="2800" dirty="0" smtClean="0"/>
              <a:t>Event</a:t>
            </a:r>
          </a:p>
          <a:p>
            <a:pPr lvl="1"/>
            <a:r>
              <a:rPr lang="en-US" sz="2400" dirty="0"/>
              <a:t>An instance that triggers a transition, labeled above the applicable transition arrow. In this case, “classes end” is the event that triggers the end of the “Being taught” state and the beginning of the “Final exams” state.</a:t>
            </a:r>
          </a:p>
          <a:p>
            <a:endParaRPr lang="en-US" dirty="0"/>
          </a:p>
        </p:txBody>
      </p:sp>
      <p:pic>
        <p:nvPicPr>
          <p:cNvPr id="4" name="Picture 3"/>
          <p:cNvPicPr>
            <a:picLocks noChangeAspect="1"/>
          </p:cNvPicPr>
          <p:nvPr/>
        </p:nvPicPr>
        <p:blipFill>
          <a:blip r:embed="rId2"/>
          <a:stretch>
            <a:fillRect/>
          </a:stretch>
        </p:blipFill>
        <p:spPr>
          <a:xfrm>
            <a:off x="4114800" y="2978150"/>
            <a:ext cx="914400" cy="901700"/>
          </a:xfrm>
          <a:prstGeom prst="rect">
            <a:avLst/>
          </a:prstGeom>
        </p:spPr>
      </p:pic>
      <p:pic>
        <p:nvPicPr>
          <p:cNvPr id="6" name="Picture 5"/>
          <p:cNvPicPr>
            <a:picLocks noChangeAspect="1"/>
          </p:cNvPicPr>
          <p:nvPr/>
        </p:nvPicPr>
        <p:blipFill>
          <a:blip r:embed="rId3"/>
          <a:stretch>
            <a:fillRect/>
          </a:stretch>
        </p:blipFill>
        <p:spPr>
          <a:xfrm>
            <a:off x="2438400" y="5440363"/>
            <a:ext cx="4838700" cy="1371600"/>
          </a:xfrm>
          <a:prstGeom prst="rect">
            <a:avLst/>
          </a:prstGeom>
        </p:spPr>
      </p:pic>
    </p:spTree>
    <p:extLst>
      <p:ext uri="{BB962C8B-B14F-4D97-AF65-F5344CB8AC3E}">
        <p14:creationId xmlns:p14="http://schemas.microsoft.com/office/powerpoint/2010/main" val="1584717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Exit Point</a:t>
            </a:r>
          </a:p>
          <a:p>
            <a:pPr lvl="1"/>
            <a:r>
              <a:rPr lang="en-US" dirty="0"/>
              <a:t>The point at which an object escapes the composite state or state machine, denoted by a circle with an X through it. The exit point is typically used if the process is not completed but has to be escaped for some error or other issue.</a:t>
            </a:r>
          </a:p>
          <a:p>
            <a:pPr marL="0" indent="0">
              <a:buNone/>
            </a:pPr>
            <a:endParaRPr lang="en-US" dirty="0"/>
          </a:p>
        </p:txBody>
      </p:sp>
      <p:pic>
        <p:nvPicPr>
          <p:cNvPr id="4" name="Picture 3"/>
          <p:cNvPicPr>
            <a:picLocks noChangeAspect="1"/>
          </p:cNvPicPr>
          <p:nvPr/>
        </p:nvPicPr>
        <p:blipFill>
          <a:blip r:embed="rId2"/>
          <a:stretch>
            <a:fillRect/>
          </a:stretch>
        </p:blipFill>
        <p:spPr>
          <a:xfrm>
            <a:off x="4127500" y="5029200"/>
            <a:ext cx="889000" cy="660400"/>
          </a:xfrm>
          <a:prstGeom prst="rect">
            <a:avLst/>
          </a:prstGeom>
        </p:spPr>
      </p:pic>
    </p:spTree>
    <p:extLst>
      <p:ext uri="{BB962C8B-B14F-4D97-AF65-F5344CB8AC3E}">
        <p14:creationId xmlns:p14="http://schemas.microsoft.com/office/powerpoint/2010/main" val="2002524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First State</a:t>
            </a:r>
          </a:p>
          <a:p>
            <a:pPr lvl="1"/>
            <a:r>
              <a:rPr lang="en-US" dirty="0"/>
              <a:t>A marker for the first state in the process, shown by a dark circle with a transition arrow.</a:t>
            </a:r>
          </a:p>
          <a:p>
            <a:pPr marL="0" indent="0">
              <a:buNone/>
            </a:pPr>
            <a:endParaRPr lang="en-US" dirty="0"/>
          </a:p>
        </p:txBody>
      </p:sp>
      <p:pic>
        <p:nvPicPr>
          <p:cNvPr id="4" name="Picture 3"/>
          <p:cNvPicPr>
            <a:picLocks noChangeAspect="1"/>
          </p:cNvPicPr>
          <p:nvPr/>
        </p:nvPicPr>
        <p:blipFill>
          <a:blip r:embed="rId2"/>
          <a:stretch>
            <a:fillRect/>
          </a:stretch>
        </p:blipFill>
        <p:spPr>
          <a:xfrm>
            <a:off x="4019550" y="3581400"/>
            <a:ext cx="1104900" cy="1219200"/>
          </a:xfrm>
          <a:prstGeom prst="rect">
            <a:avLst/>
          </a:prstGeom>
        </p:spPr>
      </p:pic>
    </p:spTree>
    <p:extLst>
      <p:ext uri="{BB962C8B-B14F-4D97-AF65-F5344CB8AC3E}">
        <p14:creationId xmlns:p14="http://schemas.microsoft.com/office/powerpoint/2010/main" val="1016059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State</a:t>
            </a:r>
          </a:p>
          <a:p>
            <a:pPr lvl="1"/>
            <a:r>
              <a:rPr lang="en-US" dirty="0"/>
              <a:t>A rectangle with rounded corners that indicates the current nature of an object</a:t>
            </a:r>
            <a:r>
              <a:rPr lang="en-US" dirty="0" smtClean="0"/>
              <a:t>.</a:t>
            </a:r>
          </a:p>
          <a:p>
            <a:pPr lvl="1"/>
            <a:endParaRPr lang="en-US" dirty="0"/>
          </a:p>
          <a:p>
            <a:pPr marL="457200" lvl="1" indent="0">
              <a:buNone/>
            </a:pPr>
            <a:endParaRPr lang="en-US" dirty="0"/>
          </a:p>
          <a:p>
            <a:r>
              <a:rPr lang="en-US" dirty="0" smtClean="0"/>
              <a:t>Guard</a:t>
            </a:r>
          </a:p>
          <a:p>
            <a:pPr lvl="1"/>
            <a:r>
              <a:rPr lang="en-US" dirty="0"/>
              <a:t>A Boolean condition that allows or stops a transition, written above the transition arrow.</a:t>
            </a:r>
          </a:p>
        </p:txBody>
      </p:sp>
      <p:pic>
        <p:nvPicPr>
          <p:cNvPr id="5" name="Picture 4"/>
          <p:cNvPicPr>
            <a:picLocks noChangeAspect="1"/>
          </p:cNvPicPr>
          <p:nvPr/>
        </p:nvPicPr>
        <p:blipFill>
          <a:blip r:embed="rId2"/>
          <a:stretch>
            <a:fillRect/>
          </a:stretch>
        </p:blipFill>
        <p:spPr>
          <a:xfrm>
            <a:off x="3498850" y="3278981"/>
            <a:ext cx="2146300" cy="1168400"/>
          </a:xfrm>
          <a:prstGeom prst="rect">
            <a:avLst/>
          </a:prstGeom>
        </p:spPr>
      </p:pic>
    </p:spTree>
    <p:extLst>
      <p:ext uri="{BB962C8B-B14F-4D97-AF65-F5344CB8AC3E}">
        <p14:creationId xmlns:p14="http://schemas.microsoft.com/office/powerpoint/2010/main" val="1233640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Transition</a:t>
            </a:r>
            <a:endParaRPr lang="en-US" dirty="0"/>
          </a:p>
          <a:p>
            <a:pPr lvl="1"/>
            <a:r>
              <a:rPr lang="en-US" dirty="0"/>
              <a:t>An arrow running from one state to another that indicates a changing state.</a:t>
            </a:r>
          </a:p>
          <a:p>
            <a:endParaRPr lang="en-US" dirty="0" smtClean="0"/>
          </a:p>
          <a:p>
            <a:endParaRPr lang="en-US" dirty="0" smtClean="0"/>
          </a:p>
          <a:p>
            <a:r>
              <a:rPr lang="en-US" dirty="0" smtClean="0"/>
              <a:t>Terminator</a:t>
            </a:r>
          </a:p>
          <a:p>
            <a:pPr lvl="1"/>
            <a:r>
              <a:rPr lang="en-US" dirty="0" smtClean="0"/>
              <a:t>A circle with a dot in it that indicates that a process is terminated</a:t>
            </a:r>
            <a:endParaRPr lang="en-US" dirty="0"/>
          </a:p>
          <a:p>
            <a:pPr marL="457200" lvl="1" indent="0">
              <a:buNone/>
            </a:pPr>
            <a:endParaRPr lang="en-US" dirty="0" smtClean="0"/>
          </a:p>
          <a:p>
            <a:pPr lvl="1"/>
            <a:endParaRPr lang="en-US" dirty="0"/>
          </a:p>
        </p:txBody>
      </p:sp>
      <p:pic>
        <p:nvPicPr>
          <p:cNvPr id="4" name="Picture 3"/>
          <p:cNvPicPr>
            <a:picLocks noChangeAspect="1"/>
          </p:cNvPicPr>
          <p:nvPr/>
        </p:nvPicPr>
        <p:blipFill>
          <a:blip r:embed="rId2"/>
          <a:stretch>
            <a:fillRect/>
          </a:stretch>
        </p:blipFill>
        <p:spPr>
          <a:xfrm>
            <a:off x="1581150" y="3340100"/>
            <a:ext cx="5981700" cy="1155700"/>
          </a:xfrm>
          <a:prstGeom prst="rect">
            <a:avLst/>
          </a:prstGeom>
        </p:spPr>
      </p:pic>
      <p:pic>
        <p:nvPicPr>
          <p:cNvPr id="5" name="Picture 4"/>
          <p:cNvPicPr>
            <a:picLocks noChangeAspect="1"/>
          </p:cNvPicPr>
          <p:nvPr/>
        </p:nvPicPr>
        <p:blipFill>
          <a:blip r:embed="rId3"/>
          <a:stretch>
            <a:fillRect/>
          </a:stretch>
        </p:blipFill>
        <p:spPr>
          <a:xfrm>
            <a:off x="4127500" y="5791200"/>
            <a:ext cx="889000" cy="889000"/>
          </a:xfrm>
          <a:prstGeom prst="rect">
            <a:avLst/>
          </a:prstGeom>
        </p:spPr>
      </p:pic>
    </p:spTree>
    <p:extLst>
      <p:ext uri="{BB962C8B-B14F-4D97-AF65-F5344CB8AC3E}">
        <p14:creationId xmlns:p14="http://schemas.microsoft.com/office/powerpoint/2010/main" val="633827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Calendar availability state diagram </a:t>
            </a:r>
            <a:r>
              <a:rPr lang="en-US" b="1" dirty="0" smtClean="0"/>
              <a:t>example</a:t>
            </a:r>
            <a:endParaRPr lang="en-US" dirty="0"/>
          </a:p>
        </p:txBody>
      </p:sp>
      <p:sp>
        <p:nvSpPr>
          <p:cNvPr id="3" name="Content Placeholder 2"/>
          <p:cNvSpPr>
            <a:spLocks noGrp="1"/>
          </p:cNvSpPr>
          <p:nvPr>
            <p:ph idx="1"/>
          </p:nvPr>
        </p:nvSpPr>
        <p:spPr/>
        <p:txBody>
          <a:bodyPr/>
          <a:lstStyle/>
          <a:p>
            <a:r>
              <a:rPr lang="en-US" dirty="0"/>
              <a:t>This state machine diagram example shows the process by which a person sets an appointment on their calendar. In the “Check date” composite state, the system checks the calendar for availability in a few different </a:t>
            </a:r>
            <a:r>
              <a:rPr lang="en-US" dirty="0" err="1"/>
              <a:t>substates</a:t>
            </a:r>
            <a:r>
              <a:rPr lang="en-US" dirty="0"/>
              <a:t>. If the time is not available on the calendar, the process will be escaped. If the calendar shows availability, however, the appointment will be added to the calendar.</a:t>
            </a:r>
          </a:p>
        </p:txBody>
      </p:sp>
    </p:spTree>
    <p:extLst>
      <p:ext uri="{BB962C8B-B14F-4D97-AF65-F5344CB8AC3E}">
        <p14:creationId xmlns:p14="http://schemas.microsoft.com/office/powerpoint/2010/main" val="4574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Calendar availability state diagram example</a:t>
            </a:r>
            <a:endParaRPr lang="en-US" dirty="0"/>
          </a:p>
        </p:txBody>
      </p:sp>
      <p:pic>
        <p:nvPicPr>
          <p:cNvPr id="4" name="Content Placeholder 3"/>
          <p:cNvPicPr>
            <a:picLocks noGrp="1" noChangeAspect="1"/>
          </p:cNvPicPr>
          <p:nvPr>
            <p:ph idx="1"/>
          </p:nvPr>
        </p:nvPicPr>
        <p:blipFill>
          <a:blip r:embed="rId2"/>
          <a:stretch>
            <a:fillRect/>
          </a:stretch>
        </p:blipFill>
        <p:spPr>
          <a:xfrm>
            <a:off x="2674132" y="1600200"/>
            <a:ext cx="3795735" cy="4525963"/>
          </a:xfrm>
          <a:prstGeom prst="rect">
            <a:avLst/>
          </a:prstGeom>
        </p:spPr>
      </p:pic>
    </p:spTree>
    <p:extLst>
      <p:ext uri="{BB962C8B-B14F-4D97-AF65-F5344CB8AC3E}">
        <p14:creationId xmlns:p14="http://schemas.microsoft.com/office/powerpoint/2010/main" val="632926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University state diagram</a:t>
            </a:r>
            <a:endParaRPr lang="en-US" dirty="0"/>
          </a:p>
        </p:txBody>
      </p:sp>
      <p:sp>
        <p:nvSpPr>
          <p:cNvPr id="3" name="Content Placeholder 2"/>
          <p:cNvSpPr>
            <a:spLocks noGrp="1"/>
          </p:cNvSpPr>
          <p:nvPr>
            <p:ph idx="1"/>
          </p:nvPr>
        </p:nvSpPr>
        <p:spPr/>
        <p:txBody>
          <a:bodyPr/>
          <a:lstStyle/>
          <a:p>
            <a:r>
              <a:rPr lang="en-US" dirty="0"/>
              <a:t>This state diagram shows the process of enrollment and classes at a university. The composite state “Enrollment” is made up of various </a:t>
            </a:r>
            <a:r>
              <a:rPr lang="en-US" dirty="0" err="1"/>
              <a:t>substates</a:t>
            </a:r>
            <a:r>
              <a:rPr lang="en-US" dirty="0"/>
              <a:t> that will lead students through the enrollment process. Once the student has enrolled, they will proceed to “Being taught” and finally to “Final exams.”</a:t>
            </a:r>
          </a:p>
        </p:txBody>
      </p:sp>
    </p:spTree>
    <p:extLst>
      <p:ext uri="{BB962C8B-B14F-4D97-AF65-F5344CB8AC3E}">
        <p14:creationId xmlns:p14="http://schemas.microsoft.com/office/powerpoint/2010/main" val="213734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University State Diagram</a:t>
            </a:r>
            <a:endParaRPr lang="en-US" dirty="0"/>
          </a:p>
        </p:txBody>
      </p:sp>
      <p:pic>
        <p:nvPicPr>
          <p:cNvPr id="4" name="Content Placeholder 3"/>
          <p:cNvPicPr>
            <a:picLocks noGrp="1" noChangeAspect="1"/>
          </p:cNvPicPr>
          <p:nvPr>
            <p:ph idx="1"/>
          </p:nvPr>
        </p:nvPicPr>
        <p:blipFill>
          <a:blip r:embed="rId2"/>
          <a:stretch>
            <a:fillRect/>
          </a:stretch>
        </p:blipFill>
        <p:spPr>
          <a:xfrm>
            <a:off x="457200" y="2105700"/>
            <a:ext cx="8229600" cy="3514963"/>
          </a:xfrm>
          <a:prstGeom prst="rect">
            <a:avLst/>
          </a:prstGeom>
        </p:spPr>
      </p:pic>
    </p:spTree>
    <p:extLst>
      <p:ext uri="{BB962C8B-B14F-4D97-AF65-F5344CB8AC3E}">
        <p14:creationId xmlns:p14="http://schemas.microsoft.com/office/powerpoint/2010/main" val="1087300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OOA- History</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The first object language was SIMULA in 1960</a:t>
            </a:r>
          </a:p>
          <a:p>
            <a:r>
              <a:rPr lang="en-US" dirty="0"/>
              <a:t>In 1970, Alan Kay and his research group at Xerox PARK created a personal computer named </a:t>
            </a:r>
            <a:r>
              <a:rPr lang="en-US" dirty="0" err="1"/>
              <a:t>Dynabook</a:t>
            </a:r>
            <a:r>
              <a:rPr lang="en-US" dirty="0"/>
              <a:t> and the first pure object-oriented programming language (OOPL) - Smalltalk, for programming the </a:t>
            </a:r>
            <a:r>
              <a:rPr lang="en-US" dirty="0" err="1"/>
              <a:t>Dynabook</a:t>
            </a:r>
            <a:r>
              <a:rPr lang="en-US" dirty="0" smtClean="0"/>
              <a:t>.</a:t>
            </a:r>
          </a:p>
          <a:p>
            <a:r>
              <a:rPr lang="en-US" dirty="0"/>
              <a:t>In the 1980s, Grady </a:t>
            </a:r>
            <a:r>
              <a:rPr lang="en-US" dirty="0" err="1"/>
              <a:t>Booch</a:t>
            </a:r>
            <a:r>
              <a:rPr lang="en-US" dirty="0"/>
              <a:t> published a paper titled Object Oriented Design that mainly presented a design for the programming language, </a:t>
            </a:r>
            <a:r>
              <a:rPr lang="en-US" dirty="0" err="1"/>
              <a:t>Ada</a:t>
            </a:r>
            <a:r>
              <a:rPr lang="en-US" dirty="0"/>
              <a:t>. In the ensuing editions, he extended his ideas to a complete object–oriented design method.</a:t>
            </a:r>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Airport Check-in state diagram</a:t>
            </a:r>
            <a:endParaRPr lang="en-US" dirty="0"/>
          </a:p>
        </p:txBody>
      </p:sp>
      <p:sp>
        <p:nvSpPr>
          <p:cNvPr id="3" name="Content Placeholder 2"/>
          <p:cNvSpPr>
            <a:spLocks noGrp="1"/>
          </p:cNvSpPr>
          <p:nvPr>
            <p:ph idx="1"/>
          </p:nvPr>
        </p:nvSpPr>
        <p:spPr/>
        <p:txBody>
          <a:bodyPr/>
          <a:lstStyle/>
          <a:p>
            <a:r>
              <a:rPr lang="en-US" dirty="0"/>
              <a:t>The following example simplifies the steps required to check in at an airport. For airlines, a state diagram can help to streamline processes and eliminate unnecessary steps.</a:t>
            </a:r>
          </a:p>
          <a:p>
            <a:pPr marL="0" indent="0">
              <a:buNone/>
            </a:pPr>
            <a:endParaRPr lang="en-US" dirty="0"/>
          </a:p>
        </p:txBody>
      </p:sp>
    </p:spTree>
    <p:extLst>
      <p:ext uri="{BB962C8B-B14F-4D97-AF65-F5344CB8AC3E}">
        <p14:creationId xmlns:p14="http://schemas.microsoft.com/office/powerpoint/2010/main" val="1439089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Airport Check-in state diagram</a:t>
            </a:r>
            <a:endParaRPr lang="en-US" dirty="0"/>
          </a:p>
        </p:txBody>
      </p:sp>
      <p:pic>
        <p:nvPicPr>
          <p:cNvPr id="4" name="Content Placeholder 3"/>
          <p:cNvPicPr>
            <a:picLocks noGrp="1" noChangeAspect="1"/>
          </p:cNvPicPr>
          <p:nvPr>
            <p:ph idx="1"/>
          </p:nvPr>
        </p:nvPicPr>
        <p:blipFill>
          <a:blip r:embed="rId2"/>
          <a:stretch>
            <a:fillRect/>
          </a:stretch>
        </p:blipFill>
        <p:spPr>
          <a:xfrm>
            <a:off x="457200" y="1854077"/>
            <a:ext cx="8229600" cy="4018208"/>
          </a:xfrm>
          <a:prstGeom prst="rect">
            <a:avLst/>
          </a:prstGeom>
        </p:spPr>
      </p:pic>
    </p:spTree>
    <p:extLst>
      <p:ext uri="{BB962C8B-B14F-4D97-AF65-F5344CB8AC3E}">
        <p14:creationId xmlns:p14="http://schemas.microsoft.com/office/powerpoint/2010/main" val="4112041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Diagram</a:t>
            </a:r>
            <a:endParaRPr lang="en-US" dirty="0"/>
          </a:p>
        </p:txBody>
      </p:sp>
      <p:sp>
        <p:nvSpPr>
          <p:cNvPr id="3" name="Content Placeholder 2"/>
          <p:cNvSpPr>
            <a:spLocks noGrp="1"/>
          </p:cNvSpPr>
          <p:nvPr>
            <p:ph idx="1"/>
          </p:nvPr>
        </p:nvSpPr>
        <p:spPr/>
        <p:txBody>
          <a:bodyPr>
            <a:normAutofit fontScale="92500" lnSpcReduction="10000"/>
          </a:bodyPr>
          <a:lstStyle/>
          <a:p>
            <a:r>
              <a:rPr lang="en-US" dirty="0"/>
              <a:t>A sequence diagram is a type of interaction </a:t>
            </a:r>
            <a:r>
              <a:rPr lang="en-US" dirty="0" smtClean="0"/>
              <a:t>diagram</a:t>
            </a:r>
          </a:p>
          <a:p>
            <a:r>
              <a:rPr lang="en-US" dirty="0" smtClean="0"/>
              <a:t>It </a:t>
            </a:r>
            <a:r>
              <a:rPr lang="en-US" dirty="0"/>
              <a:t>describes how—and in what order—a group of objects works </a:t>
            </a:r>
            <a:r>
              <a:rPr lang="en-US" dirty="0" smtClean="0"/>
              <a:t>together.</a:t>
            </a:r>
          </a:p>
          <a:p>
            <a:r>
              <a:rPr lang="en-US" dirty="0" smtClean="0"/>
              <a:t>These </a:t>
            </a:r>
            <a:r>
              <a:rPr lang="en-US" dirty="0"/>
              <a:t>diagrams are used by software developers and business professionals to understand requirements for a new system or to document an existing process. </a:t>
            </a:r>
            <a:endParaRPr lang="en-US" dirty="0" smtClean="0"/>
          </a:p>
          <a:p>
            <a:r>
              <a:rPr lang="en-US" dirty="0" smtClean="0"/>
              <a:t>Sequence </a:t>
            </a:r>
            <a:r>
              <a:rPr lang="en-US" dirty="0"/>
              <a:t>diagrams are sometimes known as event diagrams or event scenarios.</a:t>
            </a:r>
          </a:p>
        </p:txBody>
      </p:sp>
    </p:spTree>
    <p:extLst>
      <p:ext uri="{BB962C8B-B14F-4D97-AF65-F5344CB8AC3E}">
        <p14:creationId xmlns:p14="http://schemas.microsoft.com/office/powerpoint/2010/main" val="1745917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Symbol</a:t>
            </a:r>
            <a:endParaRPr lang="en-US" dirty="0"/>
          </a:p>
        </p:txBody>
      </p:sp>
      <p:sp>
        <p:nvSpPr>
          <p:cNvPr id="3" name="Content Placeholder 2"/>
          <p:cNvSpPr>
            <a:spLocks noGrp="1"/>
          </p:cNvSpPr>
          <p:nvPr>
            <p:ph idx="1"/>
          </p:nvPr>
        </p:nvSpPr>
        <p:spPr/>
        <p:txBody>
          <a:bodyPr/>
          <a:lstStyle/>
          <a:p>
            <a:r>
              <a:rPr lang="en-US" dirty="0" smtClean="0"/>
              <a:t>Object symbol</a:t>
            </a:r>
          </a:p>
          <a:p>
            <a:pPr lvl="1"/>
            <a:r>
              <a:rPr lang="en-US" dirty="0"/>
              <a:t>Represents a class or object in UML. The object symbol demonstrates how an object will behave in the context of the system. Class attributes should not be listed in this shape</a:t>
            </a:r>
            <a:r>
              <a:rPr lang="en-US" dirty="0" smtClean="0"/>
              <a:t>.</a:t>
            </a:r>
          </a:p>
          <a:p>
            <a:pPr lvl="1"/>
            <a:endParaRPr lang="en-US" dirty="0" smtClean="0"/>
          </a:p>
          <a:p>
            <a:pPr marL="457200" lvl="1" indent="0">
              <a:buNone/>
            </a:pPr>
            <a:r>
              <a:rPr lang="en-US" dirty="0"/>
              <a:t>	</a:t>
            </a:r>
            <a:r>
              <a:rPr lang="en-US" dirty="0" smtClean="0"/>
              <a:t>	</a:t>
            </a:r>
            <a:endParaRPr lang="en-US" dirty="0"/>
          </a:p>
        </p:txBody>
      </p:sp>
      <p:pic>
        <p:nvPicPr>
          <p:cNvPr id="5" name="Picture 4"/>
          <p:cNvPicPr>
            <a:picLocks noChangeAspect="1"/>
          </p:cNvPicPr>
          <p:nvPr/>
        </p:nvPicPr>
        <p:blipFill>
          <a:blip r:embed="rId2"/>
          <a:stretch>
            <a:fillRect/>
          </a:stretch>
        </p:blipFill>
        <p:spPr>
          <a:xfrm>
            <a:off x="3175000" y="4038600"/>
            <a:ext cx="2794000" cy="1524000"/>
          </a:xfrm>
          <a:prstGeom prst="rect">
            <a:avLst/>
          </a:prstGeom>
        </p:spPr>
      </p:pic>
    </p:spTree>
    <p:extLst>
      <p:ext uri="{BB962C8B-B14F-4D97-AF65-F5344CB8AC3E}">
        <p14:creationId xmlns:p14="http://schemas.microsoft.com/office/powerpoint/2010/main" val="797170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Activation Box</a:t>
            </a:r>
          </a:p>
          <a:p>
            <a:pPr lvl="1"/>
            <a:r>
              <a:rPr lang="en-US" dirty="0"/>
              <a:t>Represents the time needed for an object to complete a task. The longer the task will take, the longer the activation box becomes</a:t>
            </a:r>
            <a:r>
              <a:rPr lang="en-US" dirty="0" smtClean="0"/>
              <a:t>.</a:t>
            </a:r>
          </a:p>
          <a:p>
            <a:pPr marL="457200" lvl="1" indent="0">
              <a:buNone/>
            </a:pPr>
            <a:endParaRPr lang="en-US" dirty="0" smtClean="0"/>
          </a:p>
          <a:p>
            <a:pPr lvl="1"/>
            <a:endParaRPr lang="en-US" dirty="0" smtClean="0"/>
          </a:p>
        </p:txBody>
      </p:sp>
      <p:pic>
        <p:nvPicPr>
          <p:cNvPr id="5" name="Picture 4"/>
          <p:cNvPicPr>
            <a:picLocks noChangeAspect="1"/>
          </p:cNvPicPr>
          <p:nvPr/>
        </p:nvPicPr>
        <p:blipFill>
          <a:blip r:embed="rId2"/>
          <a:stretch>
            <a:fillRect/>
          </a:stretch>
        </p:blipFill>
        <p:spPr>
          <a:xfrm>
            <a:off x="3175000" y="3505200"/>
            <a:ext cx="1362364" cy="2997200"/>
          </a:xfrm>
          <a:prstGeom prst="rect">
            <a:avLst/>
          </a:prstGeom>
        </p:spPr>
      </p:pic>
    </p:spTree>
    <p:extLst>
      <p:ext uri="{BB962C8B-B14F-4D97-AF65-F5344CB8AC3E}">
        <p14:creationId xmlns:p14="http://schemas.microsoft.com/office/powerpoint/2010/main" val="128871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Actor Symbol</a:t>
            </a:r>
          </a:p>
          <a:p>
            <a:pPr lvl="1"/>
            <a:r>
              <a:rPr lang="en-US" dirty="0"/>
              <a:t>Shows entities that interact with or are external to the system.</a:t>
            </a:r>
            <a:endParaRPr lang="en-US" dirty="0" smtClean="0"/>
          </a:p>
          <a:p>
            <a:endParaRPr lang="en-US" dirty="0"/>
          </a:p>
        </p:txBody>
      </p:sp>
      <p:pic>
        <p:nvPicPr>
          <p:cNvPr id="5" name="Picture 4"/>
          <p:cNvPicPr>
            <a:picLocks noChangeAspect="1"/>
          </p:cNvPicPr>
          <p:nvPr/>
        </p:nvPicPr>
        <p:blipFill>
          <a:blip r:embed="rId2"/>
          <a:stretch>
            <a:fillRect/>
          </a:stretch>
        </p:blipFill>
        <p:spPr>
          <a:xfrm>
            <a:off x="3175000" y="3352800"/>
            <a:ext cx="2264959" cy="3479800"/>
          </a:xfrm>
          <a:prstGeom prst="rect">
            <a:avLst/>
          </a:prstGeom>
        </p:spPr>
      </p:pic>
    </p:spTree>
    <p:extLst>
      <p:ext uri="{BB962C8B-B14F-4D97-AF65-F5344CB8AC3E}">
        <p14:creationId xmlns:p14="http://schemas.microsoft.com/office/powerpoint/2010/main" val="1891402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ATM Example</a:t>
            </a:r>
            <a:endParaRPr lang="en-US" dirty="0"/>
          </a:p>
        </p:txBody>
      </p:sp>
      <p:sp>
        <p:nvSpPr>
          <p:cNvPr id="3" name="Content Placeholder 2"/>
          <p:cNvSpPr>
            <a:spLocks noGrp="1"/>
          </p:cNvSpPr>
          <p:nvPr>
            <p:ph idx="1"/>
          </p:nvPr>
        </p:nvSpPr>
        <p:spPr/>
        <p:txBody>
          <a:bodyPr/>
          <a:lstStyle/>
          <a:p>
            <a:r>
              <a:rPr lang="en-US" dirty="0"/>
              <a:t>An ATM allows patrons to access their bank accounts through a completely automated process. You can examine the steps of this process in a manageable way by drawing or viewing a sequence diagram. The example below outlines the sequential order of the interactions in the ATM system. Just click to edit the template, and customize the sequence diagram so it suits your own needs.</a:t>
            </a:r>
            <a:endParaRPr lang="en-US" dirty="0"/>
          </a:p>
        </p:txBody>
      </p:sp>
    </p:spTree>
    <p:extLst>
      <p:ext uri="{BB962C8B-B14F-4D97-AF65-F5344CB8AC3E}">
        <p14:creationId xmlns:p14="http://schemas.microsoft.com/office/powerpoint/2010/main" val="16906882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448780" y="0"/>
            <a:ext cx="4246440" cy="6858000"/>
          </a:xfrm>
          <a:prstGeom prst="rect">
            <a:avLst/>
          </a:prstGeom>
        </p:spPr>
      </p:pic>
    </p:spTree>
    <p:extLst>
      <p:ext uri="{BB962C8B-B14F-4D97-AF65-F5344CB8AC3E}">
        <p14:creationId xmlns:p14="http://schemas.microsoft.com/office/powerpoint/2010/main" val="673655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534290" y="457200"/>
            <a:ext cx="8075419" cy="5851525"/>
          </a:xfrm>
          <a:prstGeom prst="rect">
            <a:avLst/>
          </a:prstGeom>
        </p:spPr>
      </p:pic>
    </p:spTree>
    <p:extLst>
      <p:ext uri="{BB962C8B-B14F-4D97-AF65-F5344CB8AC3E}">
        <p14:creationId xmlns:p14="http://schemas.microsoft.com/office/powerpoint/2010/main" val="359889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Tasks in OOA</a:t>
            </a:r>
            <a:endParaRPr lang="en-US" dirty="0"/>
          </a:p>
        </p:txBody>
      </p:sp>
      <p:sp>
        <p:nvSpPr>
          <p:cNvPr id="3" name="Content Placeholder 2"/>
          <p:cNvSpPr>
            <a:spLocks noGrp="1"/>
          </p:cNvSpPr>
          <p:nvPr>
            <p:ph idx="1"/>
          </p:nvPr>
        </p:nvSpPr>
        <p:spPr/>
        <p:txBody>
          <a:bodyPr/>
          <a:lstStyle/>
          <a:p>
            <a:r>
              <a:rPr lang="en-US" dirty="0"/>
              <a:t>Identifying objects</a:t>
            </a:r>
          </a:p>
          <a:p>
            <a:r>
              <a:rPr lang="en-US" dirty="0"/>
              <a:t>Organizing the objects by creating object model diagram</a:t>
            </a:r>
          </a:p>
          <a:p>
            <a:r>
              <a:rPr lang="en-US" dirty="0"/>
              <a:t>Defining the internals of the objects, or object attributes</a:t>
            </a:r>
          </a:p>
          <a:p>
            <a:r>
              <a:rPr lang="en-US" dirty="0"/>
              <a:t>Defining the behavior of the objects, i.e., object actions</a:t>
            </a:r>
          </a:p>
          <a:p>
            <a:r>
              <a:rPr lang="en-US" dirty="0"/>
              <a:t>Describing how the objects interact</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 Oriented Programming Features</a:t>
            </a:r>
            <a:endParaRPr lang="en-US" dirty="0"/>
          </a:p>
        </p:txBody>
      </p:sp>
      <p:sp>
        <p:nvSpPr>
          <p:cNvPr id="3" name="Content Placeholder 2"/>
          <p:cNvSpPr>
            <a:spLocks noGrp="1"/>
          </p:cNvSpPr>
          <p:nvPr>
            <p:ph idx="1"/>
          </p:nvPr>
        </p:nvSpPr>
        <p:spPr/>
        <p:txBody>
          <a:bodyPr>
            <a:normAutofit fontScale="92500" lnSpcReduction="10000"/>
          </a:bodyPr>
          <a:lstStyle/>
          <a:p>
            <a:r>
              <a:rPr lang="en-US" dirty="0"/>
              <a:t>Bottom–up approach in program design</a:t>
            </a:r>
          </a:p>
          <a:p>
            <a:r>
              <a:rPr lang="en-US" dirty="0"/>
              <a:t>Programs organized around objects, grouped in classes</a:t>
            </a:r>
          </a:p>
          <a:p>
            <a:r>
              <a:rPr lang="en-US" dirty="0"/>
              <a:t>Focus on data with methods to operate upon object’s data</a:t>
            </a:r>
          </a:p>
          <a:p>
            <a:r>
              <a:rPr lang="en-US" dirty="0"/>
              <a:t>Interaction between objects through functions</a:t>
            </a:r>
          </a:p>
          <a:p>
            <a:r>
              <a:rPr lang="en-US" dirty="0"/>
              <a:t>Reusability of design through creation of new classes by adding features to existing classes</a:t>
            </a:r>
          </a:p>
          <a:p>
            <a:r>
              <a:rPr lang="en-US" dirty="0" smtClean="0"/>
              <a:t>Ex: C++, Java, Smalltalk, C#, Ruby, PHP etc</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Feature of Object Oriented Language</a:t>
            </a:r>
            <a:endParaRPr lang="en-US" dirty="0"/>
          </a:p>
        </p:txBody>
      </p:sp>
      <p:sp>
        <p:nvSpPr>
          <p:cNvPr id="3" name="Content Placeholder 2"/>
          <p:cNvSpPr>
            <a:spLocks noGrp="1"/>
          </p:cNvSpPr>
          <p:nvPr>
            <p:ph idx="1"/>
          </p:nvPr>
        </p:nvSpPr>
        <p:spPr/>
        <p:txBody>
          <a:bodyPr/>
          <a:lstStyle/>
          <a:p>
            <a:r>
              <a:rPr lang="en-US" dirty="0" smtClean="0"/>
              <a:t>Classes and object</a:t>
            </a:r>
          </a:p>
          <a:p>
            <a:r>
              <a:rPr lang="en-US" dirty="0" smtClean="0"/>
              <a:t>Encapsulation and data hiding</a:t>
            </a:r>
          </a:p>
          <a:p>
            <a:r>
              <a:rPr lang="en-US" dirty="0" smtClean="0"/>
              <a:t>Message Passing</a:t>
            </a:r>
          </a:p>
          <a:p>
            <a:r>
              <a:rPr lang="en-US" dirty="0" smtClean="0"/>
              <a:t>Inheritance</a:t>
            </a:r>
          </a:p>
          <a:p>
            <a:r>
              <a:rPr lang="en-US" dirty="0" smtClean="0"/>
              <a:t>Polymorphism</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endParaRPr lang="en-US" dirty="0"/>
          </a:p>
        </p:txBody>
      </p:sp>
      <p:sp>
        <p:nvSpPr>
          <p:cNvPr id="3" name="Content Placeholder 2"/>
          <p:cNvSpPr>
            <a:spLocks noGrp="1"/>
          </p:cNvSpPr>
          <p:nvPr>
            <p:ph idx="1"/>
          </p:nvPr>
        </p:nvSpPr>
        <p:spPr/>
        <p:txBody>
          <a:bodyPr>
            <a:normAutofit fontScale="92500" lnSpcReduction="20000"/>
          </a:bodyPr>
          <a:lstStyle/>
          <a:p>
            <a:r>
              <a:rPr lang="en-US" dirty="0"/>
              <a:t>It helps in faster development of software.</a:t>
            </a:r>
          </a:p>
          <a:p>
            <a:r>
              <a:rPr lang="en-US" dirty="0"/>
              <a:t>It is easy to maintain. Suppose a module develops an error, then a programmer can fix that particular module, while the other parts of the software are still up and running.</a:t>
            </a:r>
          </a:p>
          <a:p>
            <a:r>
              <a:rPr lang="en-US" dirty="0"/>
              <a:t>It supports relatively hassle-free upgrades.</a:t>
            </a:r>
          </a:p>
          <a:p>
            <a:r>
              <a:rPr lang="en-US" dirty="0"/>
              <a:t>It enables reuse of objects, designs, and functions.</a:t>
            </a:r>
          </a:p>
          <a:p>
            <a:r>
              <a:rPr lang="en-US" dirty="0"/>
              <a:t>It reduces development risks, particularly in integration of complex systems</a:t>
            </a:r>
            <a:r>
              <a:rPr lang="en-US" dirty="0" smtClean="0"/>
              <a:t>.</a:t>
            </a:r>
          </a:p>
          <a:p>
            <a:endParaRPr lang="en-US" dirty="0" smtClean="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Phases in OOD</a:t>
            </a:r>
            <a:endParaRPr lang="en-US" dirty="0"/>
          </a:p>
        </p:txBody>
      </p:sp>
      <p:sp>
        <p:nvSpPr>
          <p:cNvPr id="3" name="Content Placeholder 2"/>
          <p:cNvSpPr>
            <a:spLocks noGrp="1"/>
          </p:cNvSpPr>
          <p:nvPr>
            <p:ph idx="1"/>
          </p:nvPr>
        </p:nvSpPr>
        <p:spPr/>
        <p:txBody>
          <a:bodyPr/>
          <a:lstStyle/>
          <a:p>
            <a:r>
              <a:rPr lang="en-US" dirty="0" smtClean="0"/>
              <a:t>Object-oriented Analysis</a:t>
            </a:r>
          </a:p>
          <a:p>
            <a:r>
              <a:rPr lang="en-US" dirty="0" smtClean="0"/>
              <a:t>Object-oriented Design</a:t>
            </a:r>
          </a:p>
          <a:p>
            <a:r>
              <a:rPr lang="en-US" dirty="0" smtClean="0"/>
              <a:t>Object-oriented Implementation and Testing</a:t>
            </a:r>
          </a:p>
          <a:p>
            <a:pPr>
              <a:buNone/>
            </a:pPr>
            <a:endParaRPr lang="en-US" dirty="0"/>
          </a:p>
          <a:p>
            <a:pPr>
              <a:buNone/>
            </a:pP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1285</Words>
  <Application>Microsoft Macintosh PowerPoint</Application>
  <PresentationFormat>On-screen Show (4:3)</PresentationFormat>
  <Paragraphs>171</Paragraphs>
  <Slides>48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48</vt:i4>
      </vt:variant>
    </vt:vector>
  </HeadingPairs>
  <TitlesOfParts>
    <vt:vector size="51" baseType="lpstr">
      <vt:lpstr>Arial</vt:lpstr>
      <vt:lpstr>Calibri</vt:lpstr>
      <vt:lpstr>Office Theme</vt:lpstr>
      <vt:lpstr>Object Oriented Analysis and Design</vt:lpstr>
      <vt:lpstr>Introduction</vt:lpstr>
      <vt:lpstr>Formal Defination</vt:lpstr>
      <vt:lpstr>OOA- History</vt:lpstr>
      <vt:lpstr>Primary Tasks in OOA</vt:lpstr>
      <vt:lpstr>Object Oriented Programming Features</vt:lpstr>
      <vt:lpstr>Feature of Object Oriented Language</vt:lpstr>
      <vt:lpstr>Benefits</vt:lpstr>
      <vt:lpstr>Phases in OOD</vt:lpstr>
      <vt:lpstr>UML Diagram</vt:lpstr>
      <vt:lpstr>PowerPoint Presentation</vt:lpstr>
      <vt:lpstr>UML Design</vt:lpstr>
      <vt:lpstr>Some UML Notation</vt:lpstr>
      <vt:lpstr>UML Example USE CASE</vt:lpstr>
      <vt:lpstr>UML: Types</vt:lpstr>
      <vt:lpstr>Activity Diagram</vt:lpstr>
      <vt:lpstr>Use Case Diagram</vt:lpstr>
      <vt:lpstr>USE Case: Example</vt:lpstr>
      <vt:lpstr>USE CASE: ATM System</vt:lpstr>
      <vt:lpstr>Class Diagram</vt:lpstr>
      <vt:lpstr>Structure</vt:lpstr>
      <vt:lpstr>Example</vt:lpstr>
      <vt:lpstr>Interaction: Inheritance</vt:lpstr>
      <vt:lpstr>Interaction: Bidirectional association </vt:lpstr>
      <vt:lpstr>Member Access Modifier</vt:lpstr>
      <vt:lpstr>Example</vt:lpstr>
      <vt:lpstr>Dynamic Modelling: State Diagram</vt:lpstr>
      <vt:lpstr>Simple Example</vt:lpstr>
      <vt:lpstr>State diagram applications</vt:lpstr>
      <vt:lpstr>State diagram symbols and components</vt:lpstr>
      <vt:lpstr>State diagram symbols and components</vt:lpstr>
      <vt:lpstr>PowerPoint Presentation</vt:lpstr>
      <vt:lpstr>PowerPoint Presentation</vt:lpstr>
      <vt:lpstr>PowerPoint Presentation</vt:lpstr>
      <vt:lpstr>PowerPoint Presentation</vt:lpstr>
      <vt:lpstr>Calendar availability state diagram example</vt:lpstr>
      <vt:lpstr>Calendar availability state diagram example</vt:lpstr>
      <vt:lpstr>University state diagram</vt:lpstr>
      <vt:lpstr>University State Diagram</vt:lpstr>
      <vt:lpstr>Airport Check-in state diagram</vt:lpstr>
      <vt:lpstr>Airport Check-in state diagram</vt:lpstr>
      <vt:lpstr>Sequence Diagram</vt:lpstr>
      <vt:lpstr>Basic Symbol</vt:lpstr>
      <vt:lpstr>PowerPoint Presentation</vt:lpstr>
      <vt:lpstr>PowerPoint Presentation</vt:lpstr>
      <vt:lpstr>ATM Example</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Sheetal</dc:creator>
  <cp:lastModifiedBy>Microsoft Office User</cp:lastModifiedBy>
  <cp:revision>22</cp:revision>
  <dcterms:created xsi:type="dcterms:W3CDTF">2019-02-13T05:52:49Z</dcterms:created>
  <dcterms:modified xsi:type="dcterms:W3CDTF">2019-02-15T06:46:39Z</dcterms:modified>
</cp:coreProperties>
</file>